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4"/>
  </p:sldMasterIdLst>
  <p:notesMasterIdLst>
    <p:notesMasterId r:id="rId21"/>
  </p:notesMasterIdLst>
  <p:sldIdLst>
    <p:sldId id="256" r:id="rId5"/>
    <p:sldId id="317" r:id="rId6"/>
    <p:sldId id="485" r:id="rId7"/>
    <p:sldId id="434" r:id="rId8"/>
    <p:sldId id="486" r:id="rId9"/>
    <p:sldId id="435" r:id="rId10"/>
    <p:sldId id="487" r:id="rId11"/>
    <p:sldId id="488" r:id="rId12"/>
    <p:sldId id="436" r:id="rId13"/>
    <p:sldId id="489" r:id="rId14"/>
    <p:sldId id="480" r:id="rId15"/>
    <p:sldId id="481" r:id="rId16"/>
    <p:sldId id="482" r:id="rId17"/>
    <p:sldId id="483" r:id="rId18"/>
    <p:sldId id="490" r:id="rId19"/>
    <p:sldId id="48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FF"/>
    <a:srgbClr val="ECECEC"/>
    <a:srgbClr val="FF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89155" autoAdjust="0"/>
  </p:normalViewPr>
  <p:slideViewPr>
    <p:cSldViewPr snapToGrid="0" snapToObjects="1">
      <p:cViewPr varScale="1">
        <p:scale>
          <a:sx n="105" d="100"/>
          <a:sy n="105" d="100"/>
        </p:scale>
        <p:origin x="11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21435A-5898-764E-B08D-924965854A67}" type="datetimeFigureOut">
              <a:rPr lang="de-DE"/>
              <a:pPr>
                <a:defRPr/>
              </a:pPr>
              <a:t>11.11.22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7C4B8F-87EF-234B-9531-7528DB34AE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697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C4B8F-87EF-234B-9531-7528DB34AE3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52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IPv4 ist ein (noch immer funktionierender) Teilbereich des Adressraums von IPv6 (es werden einfach 96 Nullen davor geschrieben). Der</a:t>
            </a:r>
            <a:r>
              <a:rPr lang="de-CH" baseline="0" dirty="0"/>
              <a:t> Übersichtlichkeit halber bleiben wir hier bei IPv4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C4B8F-87EF-234B-9531-7528DB34AE3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9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IPv4 ist ein (noch immer funktionierender) Teilbereich des Adressraums von IPv6 (es werden einfach 96 Nullen davor geschrieben). Der</a:t>
            </a:r>
            <a:r>
              <a:rPr lang="de-CH" baseline="0" dirty="0"/>
              <a:t> Übersichtlichkeit halber bleiben wir hier bei IPv4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C4B8F-87EF-234B-9531-7528DB34AE3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83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11/11/22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5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11/11/22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3F0967A-EFDF-B440-BB50-4A33929B432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0432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3F0967A-EFDF-B440-BB50-4A33929B432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0927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3F0967A-EFDF-B440-BB50-4A33929B432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8527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3F0967A-EFDF-B440-BB50-4A33929B432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47737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11/11/22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3F0967A-EFDF-B440-BB50-4A33929B432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95339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11/11/22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3F0967A-EFDF-B440-BB50-4A33929B432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72223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1C11272-0B51-EE4D-AC25-2839DFF77BB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49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4B1AFBD-9953-B247-ABD0-226DA375080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34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25BB1E76-22EF-464A-9E44-B0E6655048B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8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13F0967A-EFDF-B440-BB50-4A33929B432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9740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11/11/22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461E670A-D842-8044-9958-C85562462DD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04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11/11/22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716808AF-64E6-8E44-978D-FE85DF11201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09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11/11/22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DDE92C40-90F7-7D42-B7AC-A90C40BC272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2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11/11/22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0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11/11/22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3F0967A-EFDF-B440-BB50-4A33929B432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11195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11/11/22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3F0967A-EFDF-B440-BB50-4A33929B432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8934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11/11/22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F0967A-EFDF-B440-BB50-4A33929B432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17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7C35C83-26A5-9A6D-9876-4E18AAA8B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1096"/>
            <a:ext cx="9256776" cy="8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7355" y="4634782"/>
            <a:ext cx="4829175" cy="1446550"/>
          </a:xfrm>
          <a:solidFill>
            <a:schemeClr val="lt1">
              <a:alpha val="68000"/>
            </a:schemeClr>
          </a:solidFill>
          <a:ln>
            <a:solidFill>
              <a:srgbClr val="00009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4400" b="1" i="1" dirty="0">
                <a:solidFill>
                  <a:srgbClr val="000090"/>
                </a:solidFill>
              </a:rPr>
              <a:t>Netzwerke und das Internet</a:t>
            </a:r>
            <a:endParaRPr lang="de-DE" sz="4400" b="1" dirty="0">
              <a:solidFill>
                <a:srgbClr val="00009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AE5FD89-6D19-DACA-A96D-3E043C10B225}"/>
              </a:ext>
            </a:extLst>
          </p:cNvPr>
          <p:cNvSpPr txBox="1"/>
          <p:nvPr/>
        </p:nvSpPr>
        <p:spPr>
          <a:xfrm>
            <a:off x="67810" y="6611779"/>
            <a:ext cx="4998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de-DE" sz="1000" dirty="0" err="1">
                <a:solidFill>
                  <a:schemeClr val="bg1">
                    <a:lumMod val="85000"/>
                  </a:schemeClr>
                </a:solidFill>
              </a:rPr>
              <a:t>de.wikipedia.org</a:t>
            </a:r>
            <a:r>
              <a:rPr lang="de-DE" sz="10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de-DE" sz="1000" dirty="0" err="1">
                <a:solidFill>
                  <a:schemeClr val="bg1">
                    <a:lumMod val="85000"/>
                  </a:schemeClr>
                </a:solidFill>
              </a:rPr>
              <a:t>wiki</a:t>
            </a:r>
            <a:r>
              <a:rPr lang="de-DE" sz="1000" dirty="0">
                <a:solidFill>
                  <a:schemeClr val="bg1">
                    <a:lumMod val="85000"/>
                  </a:schemeClr>
                </a:solidFill>
              </a:rPr>
              <a:t>/Internet#/</a:t>
            </a:r>
            <a:r>
              <a:rPr lang="de-DE" sz="1000" dirty="0" err="1">
                <a:solidFill>
                  <a:schemeClr val="bg1">
                    <a:lumMod val="85000"/>
                  </a:schemeClr>
                </a:solidFill>
              </a:rPr>
              <a:t>media</a:t>
            </a:r>
            <a:r>
              <a:rPr lang="de-DE" sz="1000" dirty="0">
                <a:solidFill>
                  <a:schemeClr val="bg1">
                    <a:lumMod val="85000"/>
                  </a:schemeClr>
                </a:solidFill>
              </a:rPr>
              <a:t>/Datei:Internet_map_1024.jpg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Übung: Welche IPs gehören zum selben Subnetz?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D5C22D-63FC-D342-AB08-42066E4E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B1E76-22EF-464A-9E44-B0E6655048B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075229"/>
              </p:ext>
            </p:extLst>
          </p:nvPr>
        </p:nvGraphicFramePr>
        <p:xfrm>
          <a:off x="499164" y="2578215"/>
          <a:ext cx="8145672" cy="149352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17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9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Netzmaske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Gleiches Subnetz?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200" dirty="0"/>
                        <a:t>216.65.22.77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dirty="0"/>
                        <a:t>255.255.0.0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/>
                        <a:t>216.65.19.12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200" dirty="0"/>
                        <a:t>165.32.20.12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dirty="0"/>
                        <a:t>255.255.255.0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/>
                        <a:t>165.32.100.0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0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9864" y="646642"/>
            <a:ext cx="6716984" cy="709865"/>
          </a:xfrm>
        </p:spPr>
        <p:txBody>
          <a:bodyPr>
            <a:normAutofit fontScale="90000"/>
          </a:bodyPr>
          <a:lstStyle/>
          <a:p>
            <a:r>
              <a:rPr lang="de-CH" dirty="0"/>
              <a:t>Das Internet: Ein Netz aus Netzwerken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5BBCB7-2D8B-9F40-9B8E-56365679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92C40-90F7-7D42-B7AC-A90C40BC272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/>
          <a:srcRect t="27947"/>
          <a:stretch/>
        </p:blipFill>
        <p:spPr>
          <a:xfrm>
            <a:off x="457200" y="1422908"/>
            <a:ext cx="8294914" cy="358132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540F95A-9FD1-4099-B2CD-6380157913C3}"/>
              </a:ext>
            </a:extLst>
          </p:cNvPr>
          <p:cNvSpPr/>
          <p:nvPr/>
        </p:nvSpPr>
        <p:spPr>
          <a:xfrm>
            <a:off x="5680668" y="6330157"/>
            <a:ext cx="3071446" cy="246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de-CH" sz="800" dirty="0">
                <a:solidFill>
                  <a:schemeClr val="tx1"/>
                </a:solidFill>
              </a:rPr>
              <a:t>Abbildung: http://www.cs.uni.edu//~east/images/internet.gif</a:t>
            </a:r>
          </a:p>
        </p:txBody>
      </p:sp>
    </p:spTree>
    <p:extLst>
      <p:ext uri="{BB962C8B-B14F-4D97-AF65-F5344CB8AC3E}">
        <p14:creationId xmlns:p14="http://schemas.microsoft.com/office/powerpoint/2010/main" val="222996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5BBCB7-2D8B-9F40-9B8E-56365679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92C40-90F7-7D42-B7AC-A90C40BC272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/>
          <a:srcRect t="27947"/>
          <a:stretch/>
        </p:blipFill>
        <p:spPr>
          <a:xfrm>
            <a:off x="457200" y="1422908"/>
            <a:ext cx="8294914" cy="3581322"/>
          </a:xfrm>
          <a:prstGeom prst="rect">
            <a:avLst/>
          </a:prstGeom>
        </p:spPr>
      </p:pic>
      <p:sp>
        <p:nvSpPr>
          <p:cNvPr id="4" name="Rechteckige Legende 3"/>
          <p:cNvSpPr/>
          <p:nvPr/>
        </p:nvSpPr>
        <p:spPr>
          <a:xfrm>
            <a:off x="2956956" y="5230368"/>
            <a:ext cx="5795158" cy="1099789"/>
          </a:xfrm>
          <a:prstGeom prst="wedgeRectCallout">
            <a:avLst>
              <a:gd name="adj1" fmla="val -18518"/>
              <a:gd name="adj2" fmla="val -68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600" dirty="0" err="1"/>
              <a:t>Routernetzwerke</a:t>
            </a:r>
            <a:r>
              <a:rPr lang="de-CH" sz="1600" dirty="0"/>
              <a:t>, die diese Netzwerke miteinander verbinden. Weltweit! </a:t>
            </a:r>
          </a:p>
        </p:txBody>
      </p:sp>
      <p:sp>
        <p:nvSpPr>
          <p:cNvPr id="5" name="Rechteckige Legende 4"/>
          <p:cNvSpPr/>
          <p:nvPr/>
        </p:nvSpPr>
        <p:spPr>
          <a:xfrm>
            <a:off x="457200" y="5120017"/>
            <a:ext cx="2333501" cy="1210140"/>
          </a:xfrm>
          <a:prstGeom prst="wedgeRectCallout">
            <a:avLst>
              <a:gd name="adj1" fmla="val -9707"/>
              <a:gd name="adj2" fmla="val -69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600" dirty="0"/>
              <a:t>Private Netzwerke. Wie bei Ihnen zuhause oder hier an der Schule.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540F95A-9FD1-4099-B2CD-6380157913C3}"/>
              </a:ext>
            </a:extLst>
          </p:cNvPr>
          <p:cNvSpPr/>
          <p:nvPr/>
        </p:nvSpPr>
        <p:spPr>
          <a:xfrm>
            <a:off x="5680668" y="6330157"/>
            <a:ext cx="3071446" cy="246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de-CH" sz="800" dirty="0">
                <a:solidFill>
                  <a:schemeClr val="tx1"/>
                </a:solidFill>
              </a:rPr>
              <a:t>Abbildung: http://www.cs.uni.edu//~east/images/internet.gif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B3D0C80-AB8B-4A29-20EA-508D8FE7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64" y="646642"/>
            <a:ext cx="6716984" cy="709865"/>
          </a:xfrm>
        </p:spPr>
        <p:txBody>
          <a:bodyPr>
            <a:normAutofit fontScale="90000"/>
          </a:bodyPr>
          <a:lstStyle/>
          <a:p>
            <a:r>
              <a:rPr lang="de-CH" dirty="0"/>
              <a:t>Das Internet: Ein Netz aus Netzwerken</a:t>
            </a:r>
          </a:p>
        </p:txBody>
      </p:sp>
    </p:spTree>
    <p:extLst>
      <p:ext uri="{BB962C8B-B14F-4D97-AF65-F5344CB8AC3E}">
        <p14:creationId xmlns:p14="http://schemas.microsoft.com/office/powerpoint/2010/main" val="382440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5BBCB7-2D8B-9F40-9B8E-56365679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92C40-90F7-7D42-B7AC-A90C40BC272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/>
          <a:srcRect t="27947"/>
          <a:stretch/>
        </p:blipFill>
        <p:spPr>
          <a:xfrm>
            <a:off x="457200" y="1422908"/>
            <a:ext cx="8294914" cy="358132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540F95A-9FD1-4099-B2CD-6380157913C3}"/>
              </a:ext>
            </a:extLst>
          </p:cNvPr>
          <p:cNvSpPr/>
          <p:nvPr/>
        </p:nvSpPr>
        <p:spPr>
          <a:xfrm>
            <a:off x="5680668" y="6330157"/>
            <a:ext cx="3071446" cy="246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de-CH" sz="800" dirty="0">
                <a:solidFill>
                  <a:schemeClr val="tx1"/>
                </a:solidFill>
              </a:rPr>
              <a:t>Abbildung: http://www.cs.uni.edu//~east/images/internet.gif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E3EEE1E1-E305-C044-9DEA-79A5B8D64581}"/>
              </a:ext>
            </a:extLst>
          </p:cNvPr>
          <p:cNvCxnSpPr/>
          <p:nvPr/>
        </p:nvCxnSpPr>
        <p:spPr>
          <a:xfrm>
            <a:off x="798653" y="2210765"/>
            <a:ext cx="185195" cy="474562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F099DEB0-4602-F84B-9899-FF98740BE5A2}"/>
              </a:ext>
            </a:extLst>
          </p:cNvPr>
          <p:cNvSpPr txBox="1"/>
          <p:nvPr/>
        </p:nvSpPr>
        <p:spPr>
          <a:xfrm>
            <a:off x="457200" y="1875099"/>
            <a:ext cx="90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Start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536284F-4D55-F5C6-401D-0238B636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64" y="646642"/>
            <a:ext cx="6716984" cy="709865"/>
          </a:xfrm>
        </p:spPr>
        <p:txBody>
          <a:bodyPr>
            <a:normAutofit fontScale="90000"/>
          </a:bodyPr>
          <a:lstStyle/>
          <a:p>
            <a:r>
              <a:rPr lang="de-CH" dirty="0"/>
              <a:t>Das Internet: Ein Netz aus Netzwerken</a:t>
            </a:r>
          </a:p>
        </p:txBody>
      </p:sp>
    </p:spTree>
    <p:extLst>
      <p:ext uri="{BB962C8B-B14F-4D97-AF65-F5344CB8AC3E}">
        <p14:creationId xmlns:p14="http://schemas.microsoft.com/office/powerpoint/2010/main" val="3235631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5BBCB7-2D8B-9F40-9B8E-56365679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92C40-90F7-7D42-B7AC-A90C40BC272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 t="12" b="12"/>
          <a:stretch/>
        </p:blipFill>
        <p:spPr>
          <a:xfrm>
            <a:off x="457200" y="1422908"/>
            <a:ext cx="8294914" cy="358132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540F95A-9FD1-4099-B2CD-6380157913C3}"/>
              </a:ext>
            </a:extLst>
          </p:cNvPr>
          <p:cNvSpPr/>
          <p:nvPr/>
        </p:nvSpPr>
        <p:spPr>
          <a:xfrm>
            <a:off x="5680668" y="6330157"/>
            <a:ext cx="3071446" cy="246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de-CH" sz="800" dirty="0">
                <a:solidFill>
                  <a:schemeClr val="tx1"/>
                </a:solidFill>
              </a:rPr>
              <a:t>Abbildung: http://www.cs.uni.edu//~east/images/internet.gif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E3EEE1E1-E305-C044-9DEA-79A5B8D64581}"/>
              </a:ext>
            </a:extLst>
          </p:cNvPr>
          <p:cNvCxnSpPr/>
          <p:nvPr/>
        </p:nvCxnSpPr>
        <p:spPr>
          <a:xfrm>
            <a:off x="798653" y="2210765"/>
            <a:ext cx="185195" cy="474562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F099DEB0-4602-F84B-9899-FF98740BE5A2}"/>
              </a:ext>
            </a:extLst>
          </p:cNvPr>
          <p:cNvSpPr txBox="1"/>
          <p:nvPr/>
        </p:nvSpPr>
        <p:spPr>
          <a:xfrm>
            <a:off x="457200" y="1875099"/>
            <a:ext cx="90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Start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B7A7E372-DF9D-924B-B59C-1E68FCE69706}"/>
              </a:ext>
            </a:extLst>
          </p:cNvPr>
          <p:cNvCxnSpPr>
            <a:cxnSpLocks/>
          </p:cNvCxnSpPr>
          <p:nvPr/>
        </p:nvCxnSpPr>
        <p:spPr>
          <a:xfrm flipV="1">
            <a:off x="7860847" y="4368471"/>
            <a:ext cx="183558" cy="602093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D1DCAAAF-D0B4-C246-A65C-B1C38FE8A64C}"/>
              </a:ext>
            </a:extLst>
          </p:cNvPr>
          <p:cNvSpPr txBox="1"/>
          <p:nvPr/>
        </p:nvSpPr>
        <p:spPr>
          <a:xfrm>
            <a:off x="7519394" y="4937373"/>
            <a:ext cx="90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Ziel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EFEA0FF-1FC8-6F9A-C12C-27152344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64" y="646642"/>
            <a:ext cx="6716984" cy="709865"/>
          </a:xfrm>
        </p:spPr>
        <p:txBody>
          <a:bodyPr>
            <a:normAutofit fontScale="90000"/>
          </a:bodyPr>
          <a:lstStyle/>
          <a:p>
            <a:r>
              <a:rPr lang="de-CH" dirty="0"/>
              <a:t>Das Internet: Ein Netz aus Netzwerken</a:t>
            </a:r>
          </a:p>
        </p:txBody>
      </p:sp>
    </p:spTree>
    <p:extLst>
      <p:ext uri="{BB962C8B-B14F-4D97-AF65-F5344CB8AC3E}">
        <p14:creationId xmlns:p14="http://schemas.microsoft.com/office/powerpoint/2010/main" val="25410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5BBCB7-2D8B-9F40-9B8E-56365679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92C40-90F7-7D42-B7AC-A90C40BC272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 t="12" b="12"/>
          <a:stretch/>
        </p:blipFill>
        <p:spPr>
          <a:xfrm>
            <a:off x="457200" y="1422908"/>
            <a:ext cx="8294914" cy="358132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540F95A-9FD1-4099-B2CD-6380157913C3}"/>
              </a:ext>
            </a:extLst>
          </p:cNvPr>
          <p:cNvSpPr/>
          <p:nvPr/>
        </p:nvSpPr>
        <p:spPr>
          <a:xfrm>
            <a:off x="5680668" y="6330157"/>
            <a:ext cx="3071446" cy="246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de-CH" sz="800" dirty="0">
                <a:solidFill>
                  <a:schemeClr val="tx1"/>
                </a:solidFill>
              </a:rPr>
              <a:t>Abbildung: http://www.cs.uni.edu//~east/images/internet.gif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E3EEE1E1-E305-C044-9DEA-79A5B8D64581}"/>
              </a:ext>
            </a:extLst>
          </p:cNvPr>
          <p:cNvCxnSpPr/>
          <p:nvPr/>
        </p:nvCxnSpPr>
        <p:spPr>
          <a:xfrm>
            <a:off x="798653" y="2210765"/>
            <a:ext cx="185195" cy="474562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F099DEB0-4602-F84B-9899-FF98740BE5A2}"/>
              </a:ext>
            </a:extLst>
          </p:cNvPr>
          <p:cNvSpPr txBox="1"/>
          <p:nvPr/>
        </p:nvSpPr>
        <p:spPr>
          <a:xfrm>
            <a:off x="457200" y="1875099"/>
            <a:ext cx="90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Start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B7A7E372-DF9D-924B-B59C-1E68FCE69706}"/>
              </a:ext>
            </a:extLst>
          </p:cNvPr>
          <p:cNvCxnSpPr>
            <a:cxnSpLocks/>
          </p:cNvCxnSpPr>
          <p:nvPr/>
        </p:nvCxnSpPr>
        <p:spPr>
          <a:xfrm flipV="1">
            <a:off x="7860847" y="4368471"/>
            <a:ext cx="183558" cy="602093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D1DCAAAF-D0B4-C246-A65C-B1C38FE8A64C}"/>
              </a:ext>
            </a:extLst>
          </p:cNvPr>
          <p:cNvSpPr txBox="1"/>
          <p:nvPr/>
        </p:nvSpPr>
        <p:spPr>
          <a:xfrm>
            <a:off x="7519394" y="4937373"/>
            <a:ext cx="90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Ziel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7C35A7-7D86-6A40-D187-F8D7FDA33129}"/>
              </a:ext>
            </a:extLst>
          </p:cNvPr>
          <p:cNvSpPr txBox="1"/>
          <p:nvPr/>
        </p:nvSpPr>
        <p:spPr>
          <a:xfrm>
            <a:off x="983848" y="5306705"/>
            <a:ext cx="559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Aber merke: Es gibt verschiedene Wege, auf denen ein Datenpaket vom Start zum Ziel gelangen kann!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E29B703-068B-751D-BE42-88165F2D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64" y="646642"/>
            <a:ext cx="6716984" cy="709865"/>
          </a:xfrm>
        </p:spPr>
        <p:txBody>
          <a:bodyPr>
            <a:normAutofit fontScale="90000"/>
          </a:bodyPr>
          <a:lstStyle/>
          <a:p>
            <a:r>
              <a:rPr lang="de-CH" dirty="0"/>
              <a:t>Das Internet: Ein Netz aus Netzwerken</a:t>
            </a:r>
          </a:p>
        </p:txBody>
      </p:sp>
    </p:spTree>
    <p:extLst>
      <p:ext uri="{BB962C8B-B14F-4D97-AF65-F5344CB8AC3E}">
        <p14:creationId xmlns:p14="http://schemas.microsoft.com/office/powerpoint/2010/main" val="418033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5BBCB7-2D8B-9F40-9B8E-56365679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92C40-90F7-7D42-B7AC-A90C40BC272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 t="12" b="12"/>
          <a:stretch/>
        </p:blipFill>
        <p:spPr>
          <a:xfrm>
            <a:off x="457200" y="1422908"/>
            <a:ext cx="8294914" cy="358132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540F95A-9FD1-4099-B2CD-6380157913C3}"/>
              </a:ext>
            </a:extLst>
          </p:cNvPr>
          <p:cNvSpPr/>
          <p:nvPr/>
        </p:nvSpPr>
        <p:spPr>
          <a:xfrm>
            <a:off x="5680668" y="6330157"/>
            <a:ext cx="3071446" cy="246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de-CH" sz="800" dirty="0">
                <a:solidFill>
                  <a:schemeClr val="tx1"/>
                </a:solidFill>
              </a:rPr>
              <a:t>Abbildung: http://www.cs.uni.edu//~east/images/internet.gif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E3EEE1E1-E305-C044-9DEA-79A5B8D64581}"/>
              </a:ext>
            </a:extLst>
          </p:cNvPr>
          <p:cNvCxnSpPr/>
          <p:nvPr/>
        </p:nvCxnSpPr>
        <p:spPr>
          <a:xfrm>
            <a:off x="798653" y="2210765"/>
            <a:ext cx="185195" cy="474562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F099DEB0-4602-F84B-9899-FF98740BE5A2}"/>
              </a:ext>
            </a:extLst>
          </p:cNvPr>
          <p:cNvSpPr txBox="1"/>
          <p:nvPr/>
        </p:nvSpPr>
        <p:spPr>
          <a:xfrm>
            <a:off x="457200" y="1875099"/>
            <a:ext cx="90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Start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B7A7E372-DF9D-924B-B59C-1E68FCE69706}"/>
              </a:ext>
            </a:extLst>
          </p:cNvPr>
          <p:cNvCxnSpPr>
            <a:cxnSpLocks/>
          </p:cNvCxnSpPr>
          <p:nvPr/>
        </p:nvCxnSpPr>
        <p:spPr>
          <a:xfrm flipV="1">
            <a:off x="7860847" y="4368471"/>
            <a:ext cx="183558" cy="602093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D1DCAAAF-D0B4-C246-A65C-B1C38FE8A64C}"/>
              </a:ext>
            </a:extLst>
          </p:cNvPr>
          <p:cNvSpPr txBox="1"/>
          <p:nvPr/>
        </p:nvSpPr>
        <p:spPr>
          <a:xfrm>
            <a:off x="7519394" y="4937373"/>
            <a:ext cx="90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Ziel</a:t>
            </a:r>
          </a:p>
        </p:txBody>
      </p:sp>
      <p:sp>
        <p:nvSpPr>
          <p:cNvPr id="11" name="Rechteckige Legende 10">
            <a:extLst>
              <a:ext uri="{FF2B5EF4-FFF2-40B4-BE49-F238E27FC236}">
                <a16:creationId xmlns:a16="http://schemas.microsoft.com/office/drawing/2014/main" id="{3FEB8C48-BE77-0840-933E-F1FDADDB0B4F}"/>
              </a:ext>
            </a:extLst>
          </p:cNvPr>
          <p:cNvSpPr/>
          <p:nvPr/>
        </p:nvSpPr>
        <p:spPr>
          <a:xfrm>
            <a:off x="546265" y="5278749"/>
            <a:ext cx="8205849" cy="1359119"/>
          </a:xfrm>
          <a:prstGeom prst="wedgeRectCallout">
            <a:avLst>
              <a:gd name="adj1" fmla="val -9545"/>
              <a:gd name="adj2" fmla="val -95285"/>
            </a:avLst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/>
              <a:t>Der erste Router (ISP) funktioniert meistens als sogenannter Proxy: er ersetzt die private IP durch eine öffentliche (siehe Bonus zu Aufgabe 1).</a:t>
            </a:r>
          </a:p>
          <a:p>
            <a:r>
              <a:rPr lang="de-CH" sz="1400" dirty="0"/>
              <a:t>Die öffentliche IP wird dann von mehreren Benutzern gleichzeitig verwendet (-&gt; So braucht man weniger IPs). Der Proxyserver schickt dann die Datenpakete, die aus dem Internet bei ihm ankommen, aber natürlich wieder an die richtige (private) IP weiter.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D6D4778-DA59-C900-ECBC-84DDAAD4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64" y="646642"/>
            <a:ext cx="6716984" cy="709865"/>
          </a:xfrm>
        </p:spPr>
        <p:txBody>
          <a:bodyPr>
            <a:normAutofit fontScale="90000"/>
          </a:bodyPr>
          <a:lstStyle/>
          <a:p>
            <a:r>
              <a:rPr lang="de-CH" dirty="0"/>
              <a:t>Das Internet: Ein Netz aus Netzwerken</a:t>
            </a:r>
          </a:p>
        </p:txBody>
      </p:sp>
    </p:spTree>
    <p:extLst>
      <p:ext uri="{BB962C8B-B14F-4D97-AF65-F5344CB8AC3E}">
        <p14:creationId xmlns:p14="http://schemas.microsoft.com/office/powerpoint/2010/main" val="37503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176" y="753876"/>
            <a:ext cx="8057680" cy="1077229"/>
          </a:xfrm>
        </p:spPr>
        <p:txBody>
          <a:bodyPr/>
          <a:lstStyle/>
          <a:p>
            <a:r>
              <a:rPr lang="de-DE" dirty="0"/>
              <a:t>Datenverkehr </a:t>
            </a:r>
            <a:r>
              <a:rPr lang="de-DE" sz="2000" dirty="0"/>
              <a:t>(in </a:t>
            </a:r>
            <a:r>
              <a:rPr lang="de-DE" sz="2000" dirty="0" err="1"/>
              <a:t>Exabytes</a:t>
            </a:r>
            <a:r>
              <a:rPr lang="de-DE" sz="2000" dirty="0"/>
              <a:t> = 2</a:t>
            </a:r>
            <a:r>
              <a:rPr lang="de-DE" sz="2000" baseline="30000" dirty="0"/>
              <a:t>16</a:t>
            </a:r>
            <a:r>
              <a:rPr lang="de-DE" sz="2000" dirty="0"/>
              <a:t> Bytes ~= 5 Billionen GB)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39964B-998F-6842-B4CD-E178C224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B1E76-22EF-464A-9E44-B0E6655048B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043096" y="1831105"/>
            <a:ext cx="3057807" cy="5963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Was wird verschickt?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68FA5A1-BBD4-4669-93C2-39354E61E2B3}"/>
              </a:ext>
            </a:extLst>
          </p:cNvPr>
          <p:cNvSpPr/>
          <p:nvPr/>
        </p:nvSpPr>
        <p:spPr>
          <a:xfrm rot="5400000">
            <a:off x="6100379" y="3442679"/>
            <a:ext cx="5494124" cy="461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CH" sz="800" dirty="0">
                <a:solidFill>
                  <a:schemeClr val="tx1"/>
                </a:solidFill>
              </a:rPr>
              <a:t>https://</a:t>
            </a:r>
            <a:r>
              <a:rPr lang="de-CH" sz="800" dirty="0" err="1">
                <a:solidFill>
                  <a:schemeClr val="tx1"/>
                </a:solidFill>
              </a:rPr>
              <a:t>de.statista.com</a:t>
            </a:r>
            <a:r>
              <a:rPr lang="de-CH" sz="800" dirty="0">
                <a:solidFill>
                  <a:schemeClr val="tx1"/>
                </a:solidFill>
              </a:rPr>
              <a:t>/</a:t>
            </a:r>
            <a:r>
              <a:rPr lang="de-CH" sz="800" dirty="0" err="1">
                <a:solidFill>
                  <a:schemeClr val="tx1"/>
                </a:solidFill>
              </a:rPr>
              <a:t>statistik</a:t>
            </a:r>
            <a:r>
              <a:rPr lang="de-CH" sz="800" dirty="0">
                <a:solidFill>
                  <a:schemeClr val="tx1"/>
                </a:solidFill>
              </a:rPr>
              <a:t>/daten/</a:t>
            </a:r>
            <a:r>
              <a:rPr lang="de-CH" sz="800" dirty="0" err="1">
                <a:solidFill>
                  <a:schemeClr val="tx1"/>
                </a:solidFill>
              </a:rPr>
              <a:t>studie</a:t>
            </a:r>
            <a:r>
              <a:rPr lang="de-CH" sz="800" dirty="0">
                <a:solidFill>
                  <a:schemeClr val="tx1"/>
                </a:solidFill>
              </a:rPr>
              <a:t>/152551/</a:t>
            </a:r>
            <a:r>
              <a:rPr lang="de-CH" sz="800" dirty="0" err="1">
                <a:solidFill>
                  <a:schemeClr val="tx1"/>
                </a:solidFill>
              </a:rPr>
              <a:t>umfrage</a:t>
            </a:r>
            <a:r>
              <a:rPr lang="de-CH" sz="800" dirty="0">
                <a:solidFill>
                  <a:schemeClr val="tx1"/>
                </a:solidFill>
              </a:rPr>
              <a:t>/prognose-zum-internet-</a:t>
            </a:r>
            <a:r>
              <a:rPr lang="de-CH" sz="800" dirty="0" err="1">
                <a:solidFill>
                  <a:schemeClr val="tx1"/>
                </a:solidFill>
              </a:rPr>
              <a:t>traffic</a:t>
            </a:r>
            <a:r>
              <a:rPr lang="de-CH" sz="800" dirty="0">
                <a:solidFill>
                  <a:schemeClr val="tx1"/>
                </a:solidFill>
              </a:rPr>
              <a:t>-nach-segment/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891739-1FA4-2FF4-D5B6-A8C00294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17" y="2668852"/>
            <a:ext cx="6273005" cy="37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6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176" y="753876"/>
            <a:ext cx="8057680" cy="1077229"/>
          </a:xfrm>
        </p:spPr>
        <p:txBody>
          <a:bodyPr/>
          <a:lstStyle/>
          <a:p>
            <a:r>
              <a:rPr lang="de-DE" dirty="0"/>
              <a:t>Datenverkehr </a:t>
            </a:r>
            <a:r>
              <a:rPr lang="de-DE" sz="2000" dirty="0"/>
              <a:t>(in </a:t>
            </a:r>
            <a:r>
              <a:rPr lang="de-DE" sz="2000" dirty="0" err="1"/>
              <a:t>Exabytes</a:t>
            </a:r>
            <a:r>
              <a:rPr lang="de-DE" sz="2000" dirty="0"/>
              <a:t> = 2</a:t>
            </a:r>
            <a:r>
              <a:rPr lang="de-DE" sz="2000" baseline="30000" dirty="0"/>
              <a:t>16</a:t>
            </a:r>
            <a:r>
              <a:rPr lang="de-DE" sz="2000" dirty="0"/>
              <a:t> Bytes ~= 5 Billionen GB)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39964B-998F-6842-B4CD-E178C224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B1E76-22EF-464A-9E44-B0E6655048B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826092" y="1706880"/>
            <a:ext cx="3491815" cy="891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Die Mehrzahl des Datenverkehrs läuft heute über mobile Geräte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68FA5A1-BBD4-4669-93C2-39354E61E2B3}"/>
              </a:ext>
            </a:extLst>
          </p:cNvPr>
          <p:cNvSpPr/>
          <p:nvPr/>
        </p:nvSpPr>
        <p:spPr>
          <a:xfrm rot="5400000">
            <a:off x="6100379" y="3442679"/>
            <a:ext cx="5494124" cy="461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CH" sz="800" dirty="0">
                <a:solidFill>
                  <a:schemeClr val="tx1"/>
                </a:solidFill>
              </a:rPr>
              <a:t>https://</a:t>
            </a:r>
            <a:r>
              <a:rPr lang="de-CH" sz="800" dirty="0" err="1">
                <a:solidFill>
                  <a:schemeClr val="tx1"/>
                </a:solidFill>
              </a:rPr>
              <a:t>cdn.broadbandsearch.net</a:t>
            </a:r>
            <a:r>
              <a:rPr lang="de-CH" sz="800" dirty="0">
                <a:solidFill>
                  <a:schemeClr val="tx1"/>
                </a:solidFill>
              </a:rPr>
              <a:t>/</a:t>
            </a:r>
            <a:r>
              <a:rPr lang="de-CH" sz="800" dirty="0" err="1">
                <a:solidFill>
                  <a:schemeClr val="tx1"/>
                </a:solidFill>
              </a:rPr>
              <a:t>images</a:t>
            </a:r>
            <a:r>
              <a:rPr lang="de-CH" sz="800" dirty="0">
                <a:solidFill>
                  <a:schemeClr val="tx1"/>
                </a:solidFill>
              </a:rPr>
              <a:t>/</a:t>
            </a:r>
            <a:r>
              <a:rPr lang="de-CH" sz="800" dirty="0" err="1">
                <a:solidFill>
                  <a:schemeClr val="tx1"/>
                </a:solidFill>
              </a:rPr>
              <a:t>blogs</a:t>
            </a:r>
            <a:r>
              <a:rPr lang="de-CH" sz="800" dirty="0">
                <a:solidFill>
                  <a:schemeClr val="tx1"/>
                </a:solidFill>
              </a:rPr>
              <a:t>/mobile-desktop-internet-</a:t>
            </a:r>
            <a:r>
              <a:rPr lang="de-CH" sz="800" dirty="0" err="1">
                <a:solidFill>
                  <a:schemeClr val="tx1"/>
                </a:solidFill>
              </a:rPr>
              <a:t>usage</a:t>
            </a:r>
            <a:r>
              <a:rPr lang="de-CH" sz="800" dirty="0">
                <a:solidFill>
                  <a:schemeClr val="tx1"/>
                </a:solidFill>
              </a:rPr>
              <a:t>-</a:t>
            </a:r>
            <a:r>
              <a:rPr lang="de-CH" sz="800" dirty="0" err="1">
                <a:solidFill>
                  <a:schemeClr val="tx1"/>
                </a:solidFill>
              </a:rPr>
              <a:t>statistics</a:t>
            </a:r>
            <a:r>
              <a:rPr lang="de-CH" sz="800" dirty="0">
                <a:solidFill>
                  <a:schemeClr val="tx1"/>
                </a:solidFill>
              </a:rPr>
              <a:t>/1616944750867-1._Percentage_of_Global_Mobile_Traffic-2C_2011-2021.png</a:t>
            </a:r>
          </a:p>
        </p:txBody>
      </p:sp>
      <p:pic>
        <p:nvPicPr>
          <p:cNvPr id="1026" name="Picture 2" descr="Mobile Vs. Desktop Internet Usage (Latest 2022 Data) - BroadbandSearch">
            <a:extLst>
              <a:ext uri="{FF2B5EF4-FFF2-40B4-BE49-F238E27FC236}">
                <a16:creationId xmlns:a16="http://schemas.microsoft.com/office/drawing/2014/main" id="{53227D28-B358-5BDA-C5D9-1799DFAFD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14" y="2696826"/>
            <a:ext cx="6620256" cy="37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2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IPs sind Adressen im Internet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3616815"/>
            <a:ext cx="8229600" cy="2033285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1600" dirty="0"/>
              <a:t>Oben sehen Sie eine typische IP-Adresse im Dezimalformat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dirty="0"/>
              <a:t>Unten dieselbe Adresse binär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sz="1600" dirty="0"/>
          </a:p>
          <a:p>
            <a:pPr marL="0" indent="0">
              <a:buNone/>
            </a:pPr>
            <a:r>
              <a:rPr lang="de-DE" dirty="0"/>
              <a:t>Frage an Sie: Wie viele unterschiedliche IP-Adressen sind mit diesem System möglich?</a:t>
            </a:r>
          </a:p>
          <a:p>
            <a:endParaRPr lang="de-DE" sz="1600" dirty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5611A6-79E1-FF41-9733-D5F14632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B1E76-22EF-464A-9E44-B0E6655048B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251176" y="2272946"/>
            <a:ext cx="6636527" cy="6827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ndale Mono"/>
                <a:cs typeface="Andale Mono"/>
              </a:rPr>
              <a:t>192.168.0.33</a:t>
            </a:r>
          </a:p>
        </p:txBody>
      </p:sp>
      <p:sp>
        <p:nvSpPr>
          <p:cNvPr id="5" name="Rechteck 4"/>
          <p:cNvSpPr/>
          <p:nvPr/>
        </p:nvSpPr>
        <p:spPr>
          <a:xfrm>
            <a:off x="1251175" y="3127162"/>
            <a:ext cx="6636527" cy="41183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ndale Mono"/>
                <a:cs typeface="Andale Mono"/>
              </a:rPr>
              <a:t>11000000.10101000.00000000.00100001</a:t>
            </a:r>
          </a:p>
        </p:txBody>
      </p:sp>
    </p:spTree>
    <p:extLst>
      <p:ext uri="{BB962C8B-B14F-4D97-AF65-F5344CB8AC3E}">
        <p14:creationId xmlns:p14="http://schemas.microsoft.com/office/powerpoint/2010/main" val="2513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IPs sind Adressen im Internet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3616815"/>
            <a:ext cx="8229600" cy="2033285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1600" dirty="0"/>
              <a:t>Oben sehen Sie eine typische IP-Adresse im Dezimalformat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dirty="0"/>
              <a:t>Unten dieselbe Adresse binär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sz="1600" dirty="0"/>
          </a:p>
          <a:p>
            <a:pPr marL="0" indent="0">
              <a:buNone/>
            </a:pPr>
            <a:r>
              <a:rPr lang="de-DE" dirty="0"/>
              <a:t>Frage an Sie: Wie viele unterschiedliche IP-Adressen sind mit diesem System möglich?</a:t>
            </a:r>
          </a:p>
          <a:p>
            <a:endParaRPr lang="de-DE" sz="1600" dirty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5611A6-79E1-FF41-9733-D5F14632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B1E76-22EF-464A-9E44-B0E6655048B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251176" y="2272946"/>
            <a:ext cx="6636527" cy="6827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ndale Mono"/>
                <a:cs typeface="Andale Mono"/>
              </a:rPr>
              <a:t>192.168.0.33</a:t>
            </a:r>
          </a:p>
        </p:txBody>
      </p:sp>
      <p:sp>
        <p:nvSpPr>
          <p:cNvPr id="5" name="Rechteck 4"/>
          <p:cNvSpPr/>
          <p:nvPr/>
        </p:nvSpPr>
        <p:spPr>
          <a:xfrm>
            <a:off x="1251175" y="3127162"/>
            <a:ext cx="6636527" cy="41183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ndale Mono"/>
                <a:cs typeface="Andale Mono"/>
              </a:rPr>
              <a:t>11000000.10101000.00000000.00100001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1251174" y="5509072"/>
            <a:ext cx="6636527" cy="111347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charset="0"/>
              <a:buChar char="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charset="0"/>
              <a:buChar char=""/>
              <a:defRPr sz="23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charset="0"/>
              <a:buChar char="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8261A"/>
              </a:buClr>
              <a:buSzPct val="70000"/>
              <a:buFont typeface="Wingdings" charset="0"/>
              <a:buChar char="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Andale Mono"/>
                <a:cs typeface="Andale Mono"/>
              </a:rPr>
              <a:t>4*8 = 32 Bit für eine IP</a:t>
            </a:r>
          </a:p>
          <a:p>
            <a:pPr marL="0" indent="0">
              <a:buNone/>
            </a:pPr>
            <a:r>
              <a:rPr lang="de-DE" dirty="0">
                <a:latin typeface="Andale Mono"/>
                <a:cs typeface="Andale Mono"/>
                <a:sym typeface="Wingdings"/>
              </a:rPr>
              <a:t> 2</a:t>
            </a:r>
            <a:r>
              <a:rPr lang="de-DE" baseline="30000" dirty="0">
                <a:latin typeface="Andale Mono"/>
                <a:cs typeface="Andale Mono"/>
                <a:sym typeface="Wingdings"/>
              </a:rPr>
              <a:t>32</a:t>
            </a:r>
            <a:r>
              <a:rPr lang="de-DE" dirty="0">
                <a:latin typeface="Andale Mono"/>
                <a:cs typeface="Andale Mono"/>
                <a:sym typeface="Wingdings"/>
              </a:rPr>
              <a:t> ~= 4Mrd verschiedene IPs</a:t>
            </a:r>
            <a:endParaRPr lang="de-DE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6826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Netzmasken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2200" dirty="0"/>
              <a:t>Eine Netzmaske fasst mehrere Geräte über ihre IP zu einem sogenannten Subnetz zusammen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200" dirty="0"/>
              <a:t>Die Netzmaske zeigt uns an, wie viele Stellen der </a:t>
            </a:r>
            <a:r>
              <a:rPr lang="de-DE" sz="2200" dirty="0" err="1"/>
              <a:t>Ips</a:t>
            </a:r>
            <a:r>
              <a:rPr lang="de-DE" sz="2200" dirty="0"/>
              <a:t> gleich sein müssen, damit zwei Computer zum selben Subnetz gehören.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200" dirty="0"/>
              <a:t>Ein Beispiel:</a:t>
            </a:r>
          </a:p>
          <a:p>
            <a:endParaRPr lang="de-DE" sz="2200" dirty="0"/>
          </a:p>
          <a:p>
            <a:pPr marL="0" indent="0">
              <a:buNone/>
            </a:pPr>
            <a:r>
              <a:rPr lang="de-DE" sz="2200" dirty="0"/>
              <a:t>IP: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Netzmaske: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75D404-A98B-8E49-987A-D582EAC5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B1E76-22EF-464A-9E44-B0E6655048B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507473" y="4399291"/>
            <a:ext cx="6343673" cy="6827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ndale Mono"/>
                <a:cs typeface="Andale Mono"/>
              </a:rPr>
              <a:t>192.168.0.33</a:t>
            </a:r>
          </a:p>
        </p:txBody>
      </p:sp>
      <p:sp>
        <p:nvSpPr>
          <p:cNvPr id="5" name="Rechteck 4"/>
          <p:cNvSpPr/>
          <p:nvPr/>
        </p:nvSpPr>
        <p:spPr>
          <a:xfrm>
            <a:off x="2507473" y="5464598"/>
            <a:ext cx="6343674" cy="682728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ndale Mono"/>
                <a:cs typeface="Andale Mono"/>
              </a:rPr>
              <a:t>255.255.255.0</a:t>
            </a:r>
          </a:p>
        </p:txBody>
      </p:sp>
    </p:spTree>
    <p:extLst>
      <p:ext uri="{BB962C8B-B14F-4D97-AF65-F5344CB8AC3E}">
        <p14:creationId xmlns:p14="http://schemas.microsoft.com/office/powerpoint/2010/main" val="133992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Netzmasken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2200" dirty="0"/>
              <a:t>Eine Netzmaske fasst mehrere Geräte über ihre IP zu einem sogenannten Subnetz zusammen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200" dirty="0"/>
              <a:t>Die Netzmaske zeigt uns an, wie viele Stellen der </a:t>
            </a:r>
            <a:r>
              <a:rPr lang="de-DE" sz="2200" dirty="0" err="1"/>
              <a:t>Ips</a:t>
            </a:r>
            <a:r>
              <a:rPr lang="de-DE" sz="2200" dirty="0"/>
              <a:t> gleich sein müssen, damit zwei Computer zum selben Subnetz gehören.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200" dirty="0"/>
              <a:t>Ein Beispiel:</a:t>
            </a:r>
          </a:p>
          <a:p>
            <a:endParaRPr lang="de-DE" sz="2200" dirty="0"/>
          </a:p>
          <a:p>
            <a:pPr marL="0" indent="0">
              <a:buNone/>
            </a:pPr>
            <a:r>
              <a:rPr lang="de-DE" sz="2200" dirty="0"/>
              <a:t>IP: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Netzmaske: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75D404-A98B-8E49-987A-D582EAC5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B1E76-22EF-464A-9E44-B0E6655048B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507473" y="4399291"/>
            <a:ext cx="6343673" cy="6827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ndale Mono"/>
                <a:cs typeface="Andale Mono"/>
              </a:rPr>
              <a:t>192.168.0.33</a:t>
            </a:r>
          </a:p>
        </p:txBody>
      </p:sp>
      <p:sp>
        <p:nvSpPr>
          <p:cNvPr id="5" name="Rechteck 4"/>
          <p:cNvSpPr/>
          <p:nvPr/>
        </p:nvSpPr>
        <p:spPr>
          <a:xfrm>
            <a:off x="2507473" y="5464598"/>
            <a:ext cx="6343674" cy="682728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ndale Mono"/>
                <a:cs typeface="Andale Mono"/>
              </a:rPr>
              <a:t>255.255.255.0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415ABA-7606-4AF3-676B-361D23980957}"/>
              </a:ext>
            </a:extLst>
          </p:cNvPr>
          <p:cNvSpPr txBox="1"/>
          <p:nvPr/>
        </p:nvSpPr>
        <p:spPr>
          <a:xfrm rot="20788213">
            <a:off x="1427250" y="3478986"/>
            <a:ext cx="5765183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Frage: Wie viele Geräte können zu diesem Subnetz gehören?</a:t>
            </a:r>
          </a:p>
        </p:txBody>
      </p:sp>
    </p:spTree>
    <p:extLst>
      <p:ext uri="{BB962C8B-B14F-4D97-AF65-F5344CB8AC3E}">
        <p14:creationId xmlns:p14="http://schemas.microsoft.com/office/powerpoint/2010/main" val="398165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Netzmasken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2200" dirty="0"/>
              <a:t>Eine Netzmaske fasst mehrere Geräte über ihre IP zu einem sogenannten Subnetz zusammen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200" dirty="0"/>
              <a:t>Die Netzmaske zeigt uns an, wie viele Stellen der </a:t>
            </a:r>
            <a:r>
              <a:rPr lang="de-DE" sz="2200" dirty="0" err="1"/>
              <a:t>Ips</a:t>
            </a:r>
            <a:r>
              <a:rPr lang="de-DE" sz="2200" dirty="0"/>
              <a:t> gleich sein müssen, damit zwei Computer zum selben Subnetz gehören.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200" dirty="0"/>
              <a:t>Ein Beispiel:</a:t>
            </a:r>
          </a:p>
          <a:p>
            <a:endParaRPr lang="de-DE" sz="2200" dirty="0"/>
          </a:p>
          <a:p>
            <a:pPr marL="0" indent="0">
              <a:buNone/>
            </a:pPr>
            <a:r>
              <a:rPr lang="de-DE" sz="2200" dirty="0"/>
              <a:t>IP: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Netzmaske: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75D404-A98B-8E49-987A-D582EAC5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B1E76-22EF-464A-9E44-B0E6655048B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507473" y="4399291"/>
            <a:ext cx="6343673" cy="6827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ndale Mono"/>
                <a:cs typeface="Andale Mono"/>
              </a:rPr>
              <a:t>192.168.0.33</a:t>
            </a:r>
          </a:p>
        </p:txBody>
      </p:sp>
      <p:sp>
        <p:nvSpPr>
          <p:cNvPr id="5" name="Rechteck 4"/>
          <p:cNvSpPr/>
          <p:nvPr/>
        </p:nvSpPr>
        <p:spPr>
          <a:xfrm>
            <a:off x="2507473" y="5464598"/>
            <a:ext cx="6343674" cy="682728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ndale Mono"/>
                <a:cs typeface="Andale Mono"/>
              </a:rPr>
              <a:t>255.255.255.0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415ABA-7606-4AF3-676B-361D23980957}"/>
              </a:ext>
            </a:extLst>
          </p:cNvPr>
          <p:cNvSpPr txBox="1"/>
          <p:nvPr/>
        </p:nvSpPr>
        <p:spPr>
          <a:xfrm rot="20788213">
            <a:off x="1427250" y="3294320"/>
            <a:ext cx="5765183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Frage: Wie viele Geräte können zu diesem Subnetz gehören?</a:t>
            </a:r>
          </a:p>
          <a:p>
            <a:r>
              <a:rPr lang="de-DE" sz="2400" b="1" dirty="0"/>
              <a:t>-&gt; 256 (0 bis 255 im hintersten Byte)</a:t>
            </a:r>
          </a:p>
        </p:txBody>
      </p:sp>
    </p:spTree>
    <p:extLst>
      <p:ext uri="{BB962C8B-B14F-4D97-AF65-F5344CB8AC3E}">
        <p14:creationId xmlns:p14="http://schemas.microsoft.com/office/powerpoint/2010/main" val="170652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Übung: Welche IPs gehören zum selben Subnetz?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D5C22D-63FC-D342-AB08-42066E4E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B1E76-22EF-464A-9E44-B0E6655048B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73044"/>
              </p:ext>
            </p:extLst>
          </p:nvPr>
        </p:nvGraphicFramePr>
        <p:xfrm>
          <a:off x="499164" y="2578215"/>
          <a:ext cx="8145672" cy="149352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17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9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Netzmaske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Gleiches Subnetz?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200" dirty="0"/>
                        <a:t>216.65.22.77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dirty="0"/>
                        <a:t>255.255.0.0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/>
                        <a:t>216.65.19.12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200" dirty="0"/>
                        <a:t>165.32.20.12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dirty="0"/>
                        <a:t>255.255.255.0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/>
                        <a:t>165.32.100.0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052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DC2EACF8F1564398B46AA0CA43B76B" ma:contentTypeVersion="10" ma:contentTypeDescription="Ein neues Dokument erstellen." ma:contentTypeScope="" ma:versionID="9732d887ccf77f227dba1c643583cfc7">
  <xsd:schema xmlns:xsd="http://www.w3.org/2001/XMLSchema" xmlns:xs="http://www.w3.org/2001/XMLSchema" xmlns:p="http://schemas.microsoft.com/office/2006/metadata/properties" xmlns:ns2="c0f7660f-4bad-4608-8b2a-56036118d18a" targetNamespace="http://schemas.microsoft.com/office/2006/metadata/properties" ma:root="true" ma:fieldsID="659e21a346670d72ab996eb9f7f4128f" ns2:_="">
    <xsd:import namespace="c0f7660f-4bad-4608-8b2a-56036118d1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7660f-4bad-4608-8b2a-56036118d1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A636AE-7321-46F6-AC07-11500D81DD0C}">
  <ds:schemaRefs>
    <ds:schemaRef ds:uri="http://schemas.microsoft.com/office/2006/documentManagement/types"/>
    <ds:schemaRef ds:uri="http://schemas.microsoft.com/office/2006/metadata/properties"/>
    <ds:schemaRef ds:uri="73f3ab76-bb0a-4cd9-b594-4c0bb73fc3a2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e6298a7e-daa5-4fb6-9f41-898d65298f4d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E370928-FC2B-4124-8102-63BF62C7C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f7660f-4bad-4608-8b2a-56036118d1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1E5944-114C-4E3B-93AF-5838620E15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{FC459C25-9B5C-CC49-8C90-6267DBF7D252}tf10001076</Template>
  <TotalTime>0</TotalTime>
  <Words>764</Words>
  <Application>Microsoft Macintosh PowerPoint</Application>
  <PresentationFormat>Bildschirmpräsentation (4:3)</PresentationFormat>
  <Paragraphs>128</Paragraphs>
  <Slides>16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Andale Mono</vt:lpstr>
      <vt:lpstr>Arial</vt:lpstr>
      <vt:lpstr>Calibri</vt:lpstr>
      <vt:lpstr>Century Gothic</vt:lpstr>
      <vt:lpstr>Courier New</vt:lpstr>
      <vt:lpstr>Wingdings 3</vt:lpstr>
      <vt:lpstr>Ion-Sitzungssaal</vt:lpstr>
      <vt:lpstr>Netzwerke und das Internet</vt:lpstr>
      <vt:lpstr>Datenverkehr (in Exabytes = 216 Bytes ~= 5 Billionen GB)</vt:lpstr>
      <vt:lpstr>Datenverkehr (in Exabytes = 216 Bytes ~= 5 Billionen GB)</vt:lpstr>
      <vt:lpstr>IPs sind Adressen im Internet</vt:lpstr>
      <vt:lpstr>IPs sind Adressen im Internet</vt:lpstr>
      <vt:lpstr>Netzmasken</vt:lpstr>
      <vt:lpstr>Netzmasken</vt:lpstr>
      <vt:lpstr>Netzmasken</vt:lpstr>
      <vt:lpstr>Übung: Welche IPs gehören zum selben Subnetz?</vt:lpstr>
      <vt:lpstr>Übung: Welche IPs gehören zum selben Subnetz?</vt:lpstr>
      <vt:lpstr>Das Internet: Ein Netz aus Netzwerken</vt:lpstr>
      <vt:lpstr>Das Internet: Ein Netz aus Netzwerken</vt:lpstr>
      <vt:lpstr>Das Internet: Ein Netz aus Netzwerken</vt:lpstr>
      <vt:lpstr>Das Internet: Ein Netz aus Netzwerken</vt:lpstr>
      <vt:lpstr>Das Internet: Ein Netz aus Netzwerken</vt:lpstr>
      <vt:lpstr>Das Internet: Ein Netz aus Netzwerken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funktioniert das Internet?</dc:title>
  <dc:creator>Nicolas</dc:creator>
  <cp:lastModifiedBy>Colombo, Marco (GymLA)</cp:lastModifiedBy>
  <cp:revision>491</cp:revision>
  <dcterms:created xsi:type="dcterms:W3CDTF">2011-01-12T14:21:05Z</dcterms:created>
  <dcterms:modified xsi:type="dcterms:W3CDTF">2022-11-11T13:55:40Z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0x0101003EDC2EACF8F1564398B46AA0CA43B76B</vt:lpwstr>
  </property>
</Properties>
</file>